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12"/>
  </p:notesMasterIdLst>
  <p:handoutMasterIdLst>
    <p:handoutMasterId r:id="rId13"/>
  </p:handoutMasterIdLst>
  <p:sldIdLst>
    <p:sldId id="303" r:id="rId3"/>
    <p:sldId id="800" r:id="rId4"/>
    <p:sldId id="797" r:id="rId5"/>
    <p:sldId id="798" r:id="rId6"/>
    <p:sldId id="799" r:id="rId7"/>
    <p:sldId id="787" r:id="rId8"/>
    <p:sldId id="795" r:id="rId9"/>
    <p:sldId id="801" r:id="rId10"/>
    <p:sldId id="802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6" d="100"/>
          <a:sy n="166" d="100"/>
        </p:scale>
        <p:origin x="1960" y="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8/13/2020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8/13/2020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9195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061339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57041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06436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898519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79674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140E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19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Aug</a:t>
            </a:r>
            <a:r>
              <a:rPr lang="en-US" altLang="zh-CN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01 Sep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S2-200</a:t>
            </a: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5369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3GPP TSG SA Meeting #88-e</a:t>
            </a: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30 June – 03 July 2020</a:t>
            </a:r>
            <a:endParaRPr lang="sv-SE" altLang="en-US" sz="1200" b="1" dirty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solidFill>
                  <a:prstClr val="black"/>
                </a:solidFill>
              </a:rPr>
              <a:t>SP-20xxxx</a:t>
            </a:r>
            <a:endParaRPr lang="en-GB" altLang="en-US" sz="1400" b="1" dirty="0">
              <a:solidFill>
                <a:srgbClr val="EEECE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8517119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169161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6899470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2792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WG2#139E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June 01 - 12,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r>
              <a:rPr lang="en-GB" altLang="de-DE" sz="1200" dirty="0">
                <a:solidFill>
                  <a:prstClr val="white"/>
                </a:solidFill>
              </a:rPr>
              <a:t>TSG SA#88-e, </a:t>
            </a:r>
            <a:r>
              <a:rPr lang="en-US" altLang="de-DE" sz="1200" dirty="0">
                <a:solidFill>
                  <a:prstClr val="white"/>
                </a:solidFill>
              </a:rPr>
              <a:t>30 June – 03 July 2020</a:t>
            </a:r>
            <a:endParaRPr lang="en-GB" altLang="de-DE" sz="1200" dirty="0">
              <a:solidFill>
                <a:prstClr val="white"/>
              </a:solidFill>
            </a:endParaRPr>
          </a:p>
          <a:p>
            <a:pPr>
              <a:defRPr/>
            </a:pPr>
            <a:endParaRPr lang="en-GB" sz="1200" spc="300" dirty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>
                <a:solidFill>
                  <a:prstClr val="black"/>
                </a:solidFill>
              </a:rPr>
              <a:pPr algn="ctr">
                <a:defRPr/>
              </a:pPr>
              <a:t>‹#›</a:t>
            </a:fld>
            <a:endParaRPr lang="en-GB" altLang="en-US" b="1">
              <a:solidFill>
                <a:prstClr val="black"/>
              </a:solidFill>
            </a:endParaRPr>
          </a:p>
          <a:p>
            <a:pPr>
              <a:defRPr/>
            </a:pPr>
            <a:endParaRPr lang="en-GB" altLang="en-US">
              <a:solidFill>
                <a:prstClr val="black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prstClr val="white"/>
                </a:solidFill>
              </a:rPr>
              <a:t>© 3GPP 2012</a:t>
            </a:r>
            <a:endParaRPr lang="en-GB" altLang="en-US">
              <a:solidFill>
                <a:prstClr val="black"/>
              </a:solidFill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prstClr val="black"/>
                </a:solidFill>
              </a:rPr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50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48-04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48/23748-030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48-04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FS_enh_EC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Hui Ni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4662581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xx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47027"/>
            <a:ext cx="8554480" cy="348105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SA#88-e</a:t>
            </a:r>
            <a:r>
              <a:rPr lang="de-DE" altLang="de-DE" sz="2000" dirty="0"/>
              <a:t>:</a:t>
            </a:r>
          </a:p>
          <a:p>
            <a:pPr lvl="1">
              <a:defRPr/>
            </a:pPr>
            <a:r>
              <a:rPr lang="en-US" altLang="zh-CN" sz="1400" dirty="0" smtClean="0"/>
              <a:t>.</a:t>
            </a:r>
          </a:p>
          <a:p>
            <a:pPr lvl="1">
              <a:defRPr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/>
              <a:t>RAN </a:t>
            </a:r>
            <a:r>
              <a:rPr lang="en-US" sz="2000" dirty="0"/>
              <a:t>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</a:t>
            </a:r>
            <a:r>
              <a:rPr lang="en-US" sz="1400" dirty="0" smtClean="0"/>
              <a:t>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GB" altLang="zh-CN" sz="1400" dirty="0" smtClean="0"/>
              <a:t>.</a:t>
            </a:r>
            <a:endParaRPr lang="en-GB" altLang="zh-CN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(2/10)</a:t>
            </a:r>
            <a:endParaRPr lang="en-GB" altLang="en-US" b="1" kern="0" dirty="0"/>
          </a:p>
        </p:txBody>
      </p:sp>
      <p:sp>
        <p:nvSpPr>
          <p:cNvPr id="2" name="TextBox 1"/>
          <p:cNvSpPr txBox="1"/>
          <p:nvPr/>
        </p:nvSpPr>
        <p:spPr>
          <a:xfrm rot="20602994">
            <a:off x="3401264" y="3707670"/>
            <a:ext cx="3346750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To be updated after SA2 #140e meeting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0725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SA2#140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6690954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xx%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v0.4.0 is available at</a:t>
            </a:r>
            <a:r>
              <a:rPr lang="de-DE" altLang="de-DE" sz="1200" b="1" dirty="0">
                <a:hlinkClick r:id="rId3"/>
              </a:rPr>
              <a:t> </a:t>
            </a:r>
            <a:r>
              <a:rPr lang="en-US" altLang="zh-CN" sz="1200" b="1" dirty="0" smtClean="0">
                <a:hlinkClick r:id="rId3"/>
              </a:rPr>
              <a:t>link</a:t>
            </a:r>
            <a:r>
              <a:rPr lang="de-DE" altLang="de-DE" sz="1200" b="1" dirty="0" smtClean="0"/>
              <a:t>. </a:t>
            </a: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.</a:t>
            </a:r>
            <a:endParaRPr lang="en-US" altLang="zh-CN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Key </a:t>
            </a:r>
            <a:r>
              <a:rPr lang="en-US" altLang="zh-CN" sz="1600" b="1" dirty="0"/>
              <a:t>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. </a:t>
            </a:r>
            <a:endParaRPr lang="en-US" altLang="zh-CN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.</a:t>
            </a:r>
            <a:endParaRPr lang="en-US" altLang="zh-CN" sz="1200" b="1" dirty="0"/>
          </a:p>
        </p:txBody>
      </p:sp>
      <p:sp>
        <p:nvSpPr>
          <p:cNvPr id="5" name="TextBox 4"/>
          <p:cNvSpPr txBox="1"/>
          <p:nvPr/>
        </p:nvSpPr>
        <p:spPr>
          <a:xfrm rot="20602994">
            <a:off x="3401264" y="3707670"/>
            <a:ext cx="3346750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To be updated after SA2 #140e meeting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8105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SA2#140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</a:t>
            </a:r>
            <a:r>
              <a:rPr lang="de-DE" sz="1800" b="1" dirty="0" smtClean="0"/>
              <a:t>SA2#141</a:t>
            </a:r>
            <a:r>
              <a:rPr lang="en-US" altLang="zh-CN" sz="1800" b="1" dirty="0" smtClean="0"/>
              <a:t>e</a:t>
            </a:r>
            <a:r>
              <a:rPr lang="de-DE" sz="18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b="1" dirty="0" smtClean="0"/>
              <a:t>. </a:t>
            </a:r>
            <a:endParaRPr lang="de-DE" altLang="de-DE" sz="1400" b="1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 smtClean="0"/>
              <a:t>.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</p:txBody>
      </p:sp>
      <p:sp>
        <p:nvSpPr>
          <p:cNvPr id="4" name="TextBox 3"/>
          <p:cNvSpPr txBox="1"/>
          <p:nvPr/>
        </p:nvSpPr>
        <p:spPr>
          <a:xfrm rot="20602994">
            <a:off x="3401264" y="3707670"/>
            <a:ext cx="3346750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To be updated after SA2 #140e meeting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5056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 smtClean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1547513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 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v0.3.0 is available </a:t>
            </a:r>
            <a:r>
              <a:rPr lang="de-DE" altLang="de-DE" sz="1200" b="1" dirty="0">
                <a:hlinkClick r:id="rId3"/>
              </a:rPr>
              <a:t>here</a:t>
            </a:r>
            <a:r>
              <a:rPr lang="de-DE" altLang="de-DE" sz="1200" b="1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Total TUs requested for Study Phase in 2020 is 4. 1 TU is used and 3 TUs are remaining.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7 new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the solutions; Solution evaluations; Way forwards towards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4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(Consecutive traffic steering in different N6-LAN)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Downscoped. Will not be studied in Rel-17.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 </a:t>
            </a: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(SA2#138):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b="1" dirty="0"/>
              <a:t>Solution collection for all Key issues.</a:t>
            </a:r>
            <a:r>
              <a:rPr lang="en-US" altLang="zh-CN" sz="1400" b="1" dirty="0"/>
              <a:t> No new key issue will be discussed.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/>
              <a:t>Initial evaluation on key issue #1</a:t>
            </a:r>
            <a:r>
              <a:rPr lang="en-US" altLang="de-DE" sz="1400" b="1" dirty="0"/>
              <a:t>.</a:t>
            </a:r>
            <a:endParaRPr lang="de-DE" altLang="de-DE" sz="1400" b="1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SA2#138 (Apr): </a:t>
            </a:r>
            <a:r>
              <a:rPr lang="en-US" altLang="de-DE" sz="1400" b="1" dirty="0"/>
              <a:t>Finish solution collection for all key issues.</a:t>
            </a:r>
            <a:r>
              <a:rPr lang="en-US" altLang="zh-CN" sz="1400" b="1" dirty="0"/>
              <a:t> Start initial evaluation. New solutions should be proposed with all details, including impacts on existing NFs and services.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SA2#139 (May): Aim to conclude most Key issues. Submit TR 23.748 to SA#88 plenary for approval. Agree a WID.</a:t>
            </a:r>
          </a:p>
        </p:txBody>
      </p:sp>
    </p:spTree>
    <p:extLst>
      <p:ext uri="{BB962C8B-B14F-4D97-AF65-F5344CB8AC3E}">
        <p14:creationId xmlns:p14="http://schemas.microsoft.com/office/powerpoint/2010/main" val="1982041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SA2#139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6690954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xx%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v0.4.0 is available at</a:t>
            </a:r>
            <a:r>
              <a:rPr lang="de-DE" altLang="de-DE" sz="1200" b="1" dirty="0">
                <a:hlinkClick r:id="rId3"/>
              </a:rPr>
              <a:t> </a:t>
            </a:r>
            <a:r>
              <a:rPr lang="en-US" altLang="zh-CN" sz="1200" b="1" dirty="0" smtClean="0">
                <a:hlinkClick r:id="rId3"/>
              </a:rPr>
              <a:t>link</a:t>
            </a:r>
            <a:r>
              <a:rPr lang="de-DE" altLang="de-DE" sz="1200" b="1" dirty="0" smtClean="0"/>
              <a:t>. </a:t>
            </a: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17 new solutions are agreed for this key issue, 7 existing solutions are revised. </a:t>
            </a:r>
            <a:r>
              <a:rPr lang="en-US" altLang="zh-CN" sz="1200" b="1" dirty="0" smtClean="0"/>
              <a:t>Totally 24 solutions for KI#1 in the TR.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solutions; Overall evaluation;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19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Potentially new/merged/simplified solutions, resolve ENs in the solutions; Classify the solutions based on different aspects; Overall evaluation.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Risk: The solutions are diverging, based on different assumptions (e.g. </a:t>
            </a:r>
            <a:r>
              <a:rPr lang="en-US" altLang="zh-CN" sz="1200" b="1" dirty="0" err="1" smtClean="0"/>
              <a:t>stateful</a:t>
            </a:r>
            <a:r>
              <a:rPr lang="en-US" altLang="zh-CN" sz="1200" b="1" dirty="0" smtClean="0"/>
              <a:t>/stateless application..) and focusing on different aspects (e.g. server rediscovery, packet lossless..). Classifying solutions based on problem spaces are needed for further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Key </a:t>
            </a:r>
            <a:r>
              <a:rPr lang="en-US" altLang="zh-CN" sz="1600" b="1" dirty="0"/>
              <a:t>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9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Potentially new/merged/simplified solutions, </a:t>
            </a:r>
            <a:r>
              <a:rPr lang="en-US" altLang="zh-CN" sz="1200" b="1" dirty="0" smtClean="0"/>
              <a:t>resolve </a:t>
            </a:r>
            <a:r>
              <a:rPr lang="en-US" altLang="zh-CN" sz="1200" b="1" dirty="0"/>
              <a:t>ENs in the solutions; Overall </a:t>
            </a:r>
            <a:r>
              <a:rPr lang="en-US" altLang="zh-CN" sz="1200" b="1" dirty="0" smtClean="0"/>
              <a:t>evaluation. </a:t>
            </a:r>
            <a:endParaRPr lang="en-US" altLang="zh-CN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 solution is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the solution; Overall evaluation; Conclusion.</a:t>
            </a:r>
          </a:p>
        </p:txBody>
      </p:sp>
    </p:spTree>
    <p:extLst>
      <p:ext uri="{BB962C8B-B14F-4D97-AF65-F5344CB8AC3E}">
        <p14:creationId xmlns:p14="http://schemas.microsoft.com/office/powerpoint/2010/main" val="14667716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SA2#139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(SA2#140</a:t>
            </a:r>
            <a:r>
              <a:rPr lang="en-US" altLang="zh-CN" sz="1800" b="1" dirty="0"/>
              <a:t>e</a:t>
            </a:r>
            <a:r>
              <a:rPr lang="de-DE" sz="18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 new solution will be discussed for </a:t>
            </a:r>
            <a:r>
              <a:rPr lang="en-US" altLang="de-DE" sz="1400" b="1" dirty="0"/>
              <a:t>KI#1 and KI#5</a:t>
            </a:r>
            <a:r>
              <a:rPr lang="en-US" altLang="zh-CN" sz="1400" b="1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Last meeting to bring any new solutions for KI#2 and KI#3. New solution proposals should be reasonably complete.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 smtClean="0"/>
              <a:t>Resolving ENs of existing solutions</a:t>
            </a:r>
            <a:r>
              <a:rPr lang="en-US" altLang="de-DE" sz="1400" b="1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 smtClean="0"/>
              <a:t>Overall </a:t>
            </a:r>
            <a:r>
              <a:rPr lang="de-DE" altLang="de-DE" sz="1400" b="1" dirty="0"/>
              <a:t>evaluation</a:t>
            </a:r>
            <a:r>
              <a:rPr lang="en-US" altLang="de-DE" sz="1400" b="1" dirty="0"/>
              <a:t> and conclusion </a:t>
            </a:r>
            <a:r>
              <a:rPr lang="en-US" altLang="de-DE" sz="1400" b="1" dirty="0" smtClean="0"/>
              <a:t>for </a:t>
            </a:r>
            <a:r>
              <a:rPr lang="en-US" altLang="de-DE" sz="1400" b="1" dirty="0"/>
              <a:t>KI#1 and </a:t>
            </a:r>
            <a:r>
              <a:rPr lang="en-US" altLang="de-DE" sz="1400" b="1" dirty="0" smtClean="0"/>
              <a:t>KI#5</a:t>
            </a:r>
            <a:r>
              <a:rPr lang="en-US" altLang="de-DE" sz="1400" b="1" dirty="0"/>
              <a:t>. </a:t>
            </a:r>
            <a:endParaRPr lang="de-DE" altLang="de-DE" sz="1400" b="1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SA2#140e: Concluding </a:t>
            </a:r>
            <a:r>
              <a:rPr lang="en-US" altLang="zh-CN" sz="1400" b="1" dirty="0" smtClean="0"/>
              <a:t>KI#1 and </a:t>
            </a:r>
            <a:r>
              <a:rPr lang="en-US" altLang="zh-CN" sz="1400" b="1" dirty="0"/>
              <a:t>KI#5. Sending TR to SA plenary for </a:t>
            </a:r>
            <a:r>
              <a:rPr lang="en-US" altLang="zh-CN" sz="1400" b="1" dirty="0" smtClean="0"/>
              <a:t>information. 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SA2#141e: All remaining works for completing SI. Agreeing to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</p:txBody>
      </p:sp>
    </p:spTree>
    <p:extLst>
      <p:ext uri="{BB962C8B-B14F-4D97-AF65-F5344CB8AC3E}">
        <p14:creationId xmlns:p14="http://schemas.microsoft.com/office/powerpoint/2010/main" val="1609712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7508</TotalTime>
  <Words>873</Words>
  <Application>Microsoft Office PowerPoint</Application>
  <PresentationFormat>On-screen Show (4:3)</PresentationFormat>
  <Paragraphs>148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 </vt:lpstr>
      <vt:lpstr>宋体</vt:lpstr>
      <vt:lpstr>Arial</vt:lpstr>
      <vt:lpstr>Calibri</vt:lpstr>
      <vt:lpstr>Times New Roman</vt:lpstr>
      <vt:lpstr>Office Theme</vt:lpstr>
      <vt:lpstr>1_Office Theme</vt:lpstr>
      <vt:lpstr>   FS_enh_EC Status Report</vt:lpstr>
      <vt:lpstr>PowerPoint Presentation</vt:lpstr>
      <vt:lpstr>FS_enh_EC status after SA2#140e (1/2)</vt:lpstr>
      <vt:lpstr>FS_enh_EC status after SA2#140e (2/2)</vt:lpstr>
      <vt:lpstr>backup</vt:lpstr>
      <vt:lpstr>FS_enh_EC status after SA2#136AH (1/2)</vt:lpstr>
      <vt:lpstr>FS_enh_EC status after SA2#136AH (2/2)</vt:lpstr>
      <vt:lpstr>FS_enh_EC status after SA2#139e (1/2)</vt:lpstr>
      <vt:lpstr>FS_enh_EC status after SA2#139e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HW_NH1</cp:lastModifiedBy>
  <cp:revision>1362</cp:revision>
  <dcterms:created xsi:type="dcterms:W3CDTF">2008-08-30T09:32:10Z</dcterms:created>
  <dcterms:modified xsi:type="dcterms:W3CDTF">2020-08-13T08:04:41Z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(3)bqJCzpYnpEP03XEiGonnnR7auDygCdtrGj6YNPdxYPdjkoSIgBCHzAy1oYdNxkmBAT+ogAOL
LQgOsjZVuOfN7ilNVemHdxRimIp4A8cMkMO0toWcbNj7oH31fNVz1rkILnUW+lv/PNmR0Vyw
QU9NgtYInZJdAY/7/i3Kdzog5YhKAUH7s7oWp8LKwi1LToNk8P4t1OcU2GWSvf1u8l1VCXkL
0v/dDXmADspf8U8LPS</vt:lpwstr>
  </property>
  <property fmtid="{D5CDD505-2E9C-101B-9397-08002B2CF9AE}" pid="9" name="_2015_ms_pID_7253431">
    <vt:lpwstr>jlrIGBxmn9nS29T5Sn2GfSHmgnQl72pTObcQTEd5uJKOeTmM9InXKH
i6mrt9Kguljtfif/dmv3WKNbzaf45nmrGn/A6016WKcGWOe1V0u7VtiBGqfx3wz7jV8XVLfT
dbKEoXNsjxyAeKi44uNBPdo5ppMoKYQOw8TLIzdjTWSI/PPzQxeRFAEBXOy9+6HtSsagqXU5
Xa12sCkFExHCfmrvH15p3VMUMZ5GBQHs9T5M</vt:lpwstr>
  </property>
  <property fmtid="{D5CDD505-2E9C-101B-9397-08002B2CF9AE}" pid="10" name="_2015_ms_pID_7253432">
    <vt:lpwstr>dQ==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1582028366</vt:lpwstr>
  </property>
</Properties>
</file>